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 Slab"/>
      <p:regular r:id="rId57"/>
      <p:bold r:id="rId58"/>
    </p:embeddedFon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B0A6FE-512C-4CA7-ABF7-603081F2F9C7}">
  <a:tblStyle styleId="{6FB0A6FE-512C-4CA7-ABF7-603081F2F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Slab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font" Target="fonts/RobotoSlab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475addb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475addb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d7e3bc46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0d7e3bc46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475addb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475addb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475addb5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475addb5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475addb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475addb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475addb5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475addb5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75addb5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75addb5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4a8fbf3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4a8fbf3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0d7e3bc4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00d7e3bc4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475addb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475addb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d7e3bc46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d7e3bc4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4a8fbf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4a8fbf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4a8fbf3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4a8fbf3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4a8fbf3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4a8fbf3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4a8fbf3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4a8fbf3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4a8fbf3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4a8fbf3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0d7e3bc46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0d7e3bc46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0d7e3bc46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0d7e3bc4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a8fb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4a8fb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0d7e3bc46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0d7e3bc4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d7e3bc46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d7e3bc46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d7e3bc46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d7e3bc46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0d7e3bc46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0d7e3bc46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0d7e3bc46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00d7e3bc46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0d7e3bc46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0d7e3bc46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0d7e3bc4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0d7e3bc4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0d7e3bc46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0d7e3bc46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0d7e3bc46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0d7e3bc46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0d7e3bc46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0d7e3bc46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0d7e3bc46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0d7e3bc46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0d7e3bc46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0d7e3bc46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0d7e3bc46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00d7e3bc46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475add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475add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d7e3bc46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d7e3bc46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0d7e3bc46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0d7e3bc46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28f8bc3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28f8bc3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0f4a9e4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0f4a9e4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28f8bc3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28f8bc3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28f8bc3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28f8bc3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28f8bc3d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28f8bc3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28f8bc3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28f8bc3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28f8bc3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28f8bc3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28f8bc3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28f8bc3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0d7e3bc4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0d7e3bc4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0f4a9e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0f4a9e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75addb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75addb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75addb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75addb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75addb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75addb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55cb036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55cb036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hyperlink" Target="https://www.edmunds.com/dodge/challenger/2012/features-specs/" TargetMode="External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ustinreese/craigslist-carstrucks-data/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tatista.com/statistics/236804/median-family-income-in-the-united-states-by-state/" TargetMode="External"/><Relationship Id="rId4" Type="http://schemas.openxmlformats.org/officeDocument/2006/relationships/image" Target="../media/image5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nhtsa.gov/nhtsa-datasets-and-ap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" y="109100"/>
            <a:ext cx="8030900" cy="458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91358" y="-1049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  <a:highlight>
                  <a:srgbClr val="E6DAF2"/>
                </a:highlight>
              </a:rPr>
              <a:t>Used Car Market Analysis</a:t>
            </a:r>
            <a:endParaRPr sz="5900">
              <a:solidFill>
                <a:schemeClr val="dk2"/>
              </a:solidFill>
              <a:highlight>
                <a:srgbClr val="E6DAF2"/>
              </a:highlight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898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How much is my car worth? Which cars are good investments?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1324675" y="4370900"/>
            <a:ext cx="2551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Price</a:t>
            </a:r>
            <a:endParaRPr sz="21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75" y="2825699"/>
            <a:ext cx="3518775" cy="1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25" y="123975"/>
            <a:ext cx="3741075" cy="23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5662300" y="4635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773463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Odometer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194225" y="123975"/>
            <a:ext cx="4285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Histograms</a:t>
            </a:r>
            <a:endParaRPr sz="3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964500"/>
            <a:ext cx="4746949" cy="3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119775" y="164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Correlations </a:t>
            </a:r>
            <a:endParaRPr/>
          </a:p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986075" y="850500"/>
            <a:ext cx="4088400" cy="4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Price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Year: 0.56 &amp; Odo</a:t>
            </a:r>
            <a:r>
              <a:rPr lang="en" sz="2100"/>
              <a:t>m</a:t>
            </a:r>
            <a:r>
              <a:rPr lang="en" sz="2100"/>
              <a:t>eter: -0.54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-0.64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Displ: 0.4 &amp; Cylinders : 0.34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0.92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" y="914675"/>
            <a:ext cx="4718550" cy="3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4319925" y="42677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Mileage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75" y="54450"/>
            <a:ext cx="6821724" cy="4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417900" y="42881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0" y="35250"/>
            <a:ext cx="6780875" cy="42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-147400" y="279625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</a:t>
            </a:r>
            <a:r>
              <a:rPr lang="en" sz="2100"/>
              <a:t>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425" y="113600"/>
            <a:ext cx="6966949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4294967295" type="title"/>
          </p:nvPr>
        </p:nvSpPr>
        <p:spPr>
          <a:xfrm>
            <a:off x="-69825" y="310650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75" y="129150"/>
            <a:ext cx="6955450" cy="3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4294967295" type="title"/>
          </p:nvPr>
        </p:nvSpPr>
        <p:spPr>
          <a:xfrm>
            <a:off x="387900" y="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#2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No </a:t>
            </a:r>
            <a:r>
              <a:rPr lang="en" sz="2100"/>
              <a:t>MSRP, Series/Trim, Add-ons</a:t>
            </a:r>
            <a:endParaRPr sz="2100"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0" y="1221738"/>
            <a:ext cx="3990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38" y="1231250"/>
            <a:ext cx="2495550" cy="54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8"/>
          <p:cNvGraphicFramePr/>
          <p:nvPr/>
        </p:nvGraphicFramePr>
        <p:xfrm>
          <a:off x="931300" y="2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{6FB0A6FE-512C-4CA7-ABF7-603081F2F9C7}</a:tableStyleId>
              </a:tblPr>
              <a:tblGrid>
                <a:gridCol w="3640700"/>
                <a:gridCol w="3640700"/>
              </a:tblGrid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Trim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MSRP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SXT 2dr Coupe (3.6L 6cyl) 305HP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$ 25,195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R/T 2dr Coupe (5.7L 8cyl) 375HP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$ 29,995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SRT8 2dr Coupe (6.4L 8cyl) 470HP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$ 44,125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" name="Google Shape;180;p28"/>
          <p:cNvSpPr txBox="1"/>
          <p:nvPr/>
        </p:nvSpPr>
        <p:spPr>
          <a:xfrm>
            <a:off x="931350" y="2430600"/>
            <a:ext cx="7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2012 Dodge Challenger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0" y="1915863"/>
            <a:ext cx="62865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209400" y="4351025"/>
            <a:ext cx="8725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Dodge Challenger SRT offers many features including HID headlights and leather seats. This model is fitted with parking sensors and has 20" rims, larger than the RT version.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50" y="805063"/>
            <a:ext cx="5783530" cy="3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idx="4294967295" type="title"/>
          </p:nvPr>
        </p:nvSpPr>
        <p:spPr>
          <a:xfrm>
            <a:off x="157600" y="-29710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SRT-8: Worth $15,000 More?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5042500" y="3216650"/>
            <a:ext cx="3923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 Unique Makes (Chevrolet, Ford, 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878 Unique Models (F-150, Impala,..)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225325" y="14995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BodyClass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75" y="2772238"/>
            <a:ext cx="37242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/>
          <p:nvPr/>
        </p:nvSpPr>
        <p:spPr>
          <a:xfrm>
            <a:off x="4374325" y="2284275"/>
            <a:ext cx="1375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75" y="758625"/>
            <a:ext cx="62103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/>
        </p:nvSpPr>
        <p:spPr>
          <a:xfrm>
            <a:off x="178825" y="36798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46825" y="25902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BodyClass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Rates of Depreciation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05" name="Google Shape;205;p31"/>
          <p:cNvSpPr txBox="1"/>
          <p:nvPr/>
        </p:nvSpPr>
        <p:spPr>
          <a:xfrm>
            <a:off x="372950" y="1351925"/>
            <a:ext cx="43200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Regression: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X: year, mileage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y: price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366" y="155200"/>
            <a:ext cx="5168135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50" y="2985271"/>
            <a:ext cx="3569674" cy="209610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217725"/>
            <a:ext cx="9016800" cy="4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Context: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It can be difficult to identify a specific price for every vehicles depending on the mileage, trim level, and other varying features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Criteria for Success: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regression model for price with an error of $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000 or less per car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Scope: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specific models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that r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etain value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or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than the competition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Constraints: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organized vehicle reference data, imbalanced used car listings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Stakeholders: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Dealers,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Buyers, and Analysts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t;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Edmunds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KellyBlueBook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for reference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information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240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Used Car Price Factors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4662325" y="273625"/>
            <a:ext cx="3208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Slower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Crossover 11.2%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2"/>
          <p:cNvSpPr txBox="1"/>
          <p:nvPr/>
        </p:nvSpPr>
        <p:spPr>
          <a:xfrm>
            <a:off x="101725" y="1654875"/>
            <a:ext cx="38460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Pickup: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8.4%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SUV: 12.1%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Sedan: 12.5%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Convertible: 123.7%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Coupe: 142.4%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2"/>
          <p:cNvSpPr txBox="1"/>
          <p:nvPr>
            <p:ph type="title"/>
          </p:nvPr>
        </p:nvSpPr>
        <p:spPr>
          <a:xfrm>
            <a:off x="54600" y="56197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BodyClass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Rates of Depreciation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875" y="1515025"/>
            <a:ext cx="5313101" cy="30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50" y="4004000"/>
            <a:ext cx="3598825" cy="10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1725" y="266975"/>
            <a:ext cx="65103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&amp; ‘BodyClass’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2" name="Google Shape;222;p33"/>
          <p:cNvSpPr txBox="1"/>
          <p:nvPr/>
        </p:nvSpPr>
        <p:spPr>
          <a:xfrm>
            <a:off x="101725" y="1398475"/>
            <a:ext cx="83673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Test: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Statistic: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4550.524864966057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P-Value: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Degrees of Freedom: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500 (11 BodyClass, 51 States)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Value: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554.5 (0.05 Significance Value)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Reject the null hypothesis: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There is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association between State and BodyClass.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Create Residuals for each Cell in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01725" y="190775"/>
            <a:ext cx="93072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Preferences for BodyClass: Contingency Table Residual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8" name="Google Shape;228;p34"/>
          <p:cNvSpPr txBox="1"/>
          <p:nvPr/>
        </p:nvSpPr>
        <p:spPr>
          <a:xfrm>
            <a:off x="971150" y="901300"/>
            <a:ext cx="807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residual greater than 2 or less than -2 suggests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deviation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independence.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Higher Association,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Lower Association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00" y="2183275"/>
            <a:ext cx="3630550" cy="269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6" y="1867000"/>
            <a:ext cx="5034001" cy="3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69" y="129125"/>
            <a:ext cx="3005606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00" y="66950"/>
            <a:ext cx="3452701" cy="2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" y="2448400"/>
            <a:ext cx="4122751" cy="26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850" y="696450"/>
            <a:ext cx="1915075" cy="1518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01" y="2610841"/>
            <a:ext cx="3316151" cy="24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38" y="105801"/>
            <a:ext cx="3661627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5" y="505025"/>
            <a:ext cx="4027925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625" y="2571750"/>
            <a:ext cx="3009850" cy="24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19650" y="41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Regression 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219650" y="1370175"/>
            <a:ext cx="87321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 Features:</a:t>
            </a:r>
            <a:r>
              <a:rPr lang="en"/>
              <a:t> </a:t>
            </a:r>
            <a:r>
              <a:rPr lang="en"/>
              <a:t>Turbo, Body Class, Fuel Type, Cylinders, Vehicle Type, Drive Type, GVWR, Doors, paint_color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Numeric Features:</a:t>
            </a:r>
            <a:r>
              <a:rPr lang="en"/>
              <a:t> odometer, Year, displ (StandardScaler)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Target Feature: </a:t>
            </a:r>
            <a:r>
              <a:rPr lang="en"/>
              <a:t>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Split</a:t>
            </a:r>
            <a:r>
              <a:rPr lang="en"/>
              <a:t>: Train Test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Search:</a:t>
            </a:r>
            <a:r>
              <a:rPr lang="en"/>
              <a:t> RandomizedSearch; 2 iterations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Folds</a:t>
            </a:r>
            <a:r>
              <a:rPr lang="en"/>
              <a:t>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lang="en"/>
              <a:t>: RMSE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Models</a:t>
            </a:r>
            <a:r>
              <a:rPr lang="en"/>
              <a:t>: LinearRegression, Ridge, Lasso, DecisionTree, RandomForest, AdaBoost, ExtraTrees, KNNRegressor, MLPRegressor, SGDRegressor, Bagging, XGBoost, LightGBM, CatBoost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65325"/>
            <a:ext cx="7643121" cy="50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15975" y="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854250"/>
            <a:ext cx="4224219" cy="4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995"/>
            <a:ext cx="4143276" cy="2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4863800" y="271950"/>
            <a:ext cx="37062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RMSE: $ 7,346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Intercept: -0.156418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0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3" y="-84275"/>
            <a:ext cx="8071175" cy="5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81200" y="1326475"/>
            <a:ext cx="8520600" cy="4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u="sng">
                <a:latin typeface="Roboto Slab"/>
                <a:ea typeface="Roboto Slab"/>
                <a:cs typeface="Roboto Slab"/>
                <a:sym typeface="Roboto Slab"/>
              </a:rPr>
              <a:t>Columns: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manufacturer, model, cylinders, transmission, drive, title status, fuel type, size, type, condition, paint color,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VIN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, description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state, region,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latitude, longitude,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odometer, price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16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#1: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User Entered Data 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Incorrect information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Identical values entered differently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‘Condition’ subjective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#2: 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 Sale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Only Listed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#3: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Duplicate Car Listings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Unique Listings reduced to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93,301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 (using VIN Identification)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33100" y="185500"/>
            <a:ext cx="873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400,000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Craigslist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Vehicles Listings </a:t>
            </a:r>
            <a:endParaRPr sz="3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09600" y="890500"/>
            <a:ext cx="2913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(Feb 2021) - Kaggle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24750" y="131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Final Models:</a:t>
            </a:r>
            <a:r>
              <a:rPr lang="en" sz="3200">
                <a:latin typeface="Roboto"/>
                <a:ea typeface="Roboto"/>
                <a:cs typeface="Roboto"/>
                <a:sym typeface="Roboto"/>
              </a:rPr>
              <a:t> Gradient Boosted Trees</a:t>
            </a:r>
            <a:endParaRPr sz="3200"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1056675" y="901275"/>
            <a:ext cx="79638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XGBoost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Dummy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Level-Wise Tree Building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Imputes Missing Values Automatically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Slower, More Memory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CatBoost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Avoids Overfitting while handling data with many discrete values (such as Series, Trim)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Learns Relationships between these categorical variables using their relative mean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LightGBM 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Fast Training,  </a:t>
            </a:r>
            <a:r>
              <a:rPr lang="en" sz="1525"/>
              <a:t>Prone to Overfitting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Bins Continuous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Can automatically bundle features that are rarely non-zero at the same time, thus reducing dimensionality and speeding up computations. 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152400" y="178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-95700" y="1363625"/>
            <a:ext cx="37611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State, region, state_income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Make, Model, Series/Trim to find which makes and models are important to price predictions</a:t>
            </a:r>
            <a:endParaRPr sz="1600"/>
          </a:p>
        </p:txBody>
      </p:sp>
      <p:sp>
        <p:nvSpPr>
          <p:cNvPr id="288" name="Google Shape;288;p43"/>
          <p:cNvSpPr txBox="1"/>
          <p:nvPr/>
        </p:nvSpPr>
        <p:spPr>
          <a:xfrm>
            <a:off x="5470025" y="-85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Statista: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2021 Median state Income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75" y="803950"/>
            <a:ext cx="351299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140875" y="73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Identity &amp; Regional impact on Price</a:t>
            </a:r>
            <a:endParaRPr/>
          </a:p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8300" y="1254875"/>
            <a:ext cx="60897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columns introduced </a:t>
            </a:r>
            <a:r>
              <a:rPr b="1" lang="en" sz="1600"/>
              <a:t>5,067 new features.</a:t>
            </a:r>
            <a:r>
              <a:rPr lang="en" sz="1600"/>
              <a:t> TruncatedSVD is used to ‘squash’ the variance of these features into a set number of components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A/B Test to answer: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 region &amp; state </a:t>
            </a:r>
            <a:r>
              <a:rPr lang="en" sz="1600"/>
              <a:t>play a role in vehicle prices?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Are certain Makes/Models more/less valuable than the competition within BodyClass?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00" y="870250"/>
            <a:ext cx="2395075" cy="3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8" y="-174913"/>
            <a:ext cx="8385125" cy="5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0" y="385125"/>
            <a:ext cx="4578450" cy="4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413" y="140724"/>
            <a:ext cx="1979162" cy="4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94300" y="99175"/>
            <a:ext cx="1984800" cy="47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62" y="0"/>
            <a:ext cx="6793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116050" y="11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#1: Outlier Percentage Error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1017250" y="876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3 Standard Deviation in % Error</a:t>
            </a:r>
            <a:r>
              <a:rPr lang="en"/>
              <a:t>:  538 rows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Odometer &lt; 120,000, Year &gt; 2008, &amp; Price &lt; </a:t>
            </a:r>
            <a:r>
              <a:rPr lang="en" u="sng"/>
              <a:t>$2500</a:t>
            </a:r>
            <a:r>
              <a:rPr lang="en"/>
              <a:t>: 708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Overlap: 523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24" y="2198825"/>
            <a:ext cx="4160726" cy="2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75" y="2571750"/>
            <a:ext cx="3615825" cy="2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5961250" y="77425"/>
            <a:ext cx="2283600" cy="4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Percentage Error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75"/>
            <a:ext cx="5646475" cy="48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5" y="0"/>
            <a:ext cx="7939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154675" y="727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#3: Manual Removal</a:t>
            </a:r>
            <a:endParaRPr/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192150" y="660425"/>
            <a:ext cx="85641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Manually inspecting the ‘description’ </a:t>
            </a:r>
            <a:r>
              <a:rPr lang="en" sz="1400"/>
              <a:t>column of the highest percentage errors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 Large Errors</a:t>
            </a:r>
            <a:r>
              <a:rPr lang="en" sz="2000"/>
              <a:t>:</a:t>
            </a:r>
            <a:endParaRPr sz="20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Down Payment</a:t>
            </a:r>
            <a:r>
              <a:rPr lang="en" sz="1700"/>
              <a:t>: </a:t>
            </a:r>
            <a:r>
              <a:rPr lang="en" sz="1700"/>
              <a:t>‘$300 Down’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Inoperable Vehicles</a:t>
            </a:r>
            <a:r>
              <a:rPr lang="en" sz="1700"/>
              <a:t>: ‘For Parts’, ‘As-Is’, ‘Doesn’t Run’, ‘Mechanic Special’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‘Souped Up’ Vehicles</a:t>
            </a:r>
            <a:r>
              <a:rPr lang="en" sz="1700"/>
              <a:t>: ‘Added {Part} ($600)’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Cargo Vans:</a:t>
            </a:r>
            <a:r>
              <a:rPr lang="en" sz="1700"/>
              <a:t> Liveable, highly variable; Minority of Dataset</a:t>
            </a:r>
            <a:endParaRPr sz="1700"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3971400"/>
            <a:ext cx="8834649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>
            <a:off x="3441950" y="2012325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7510250" y="2400750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209825"/>
            <a:ext cx="256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505225" y="1282100"/>
            <a:ext cx="54840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…</a:t>
            </a:r>
            <a:r>
              <a:rPr lang="en" sz="1700"/>
              <a:t>113 unique values for one model</a:t>
            </a:r>
            <a:endParaRPr sz="17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25" y="131500"/>
            <a:ext cx="4519549" cy="11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421850" y="3845975"/>
            <a:ext cx="466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00" y="1631600"/>
            <a:ext cx="5414267" cy="3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75" y="400950"/>
            <a:ext cx="7318126" cy="41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8975" y="0"/>
            <a:ext cx="9965000" cy="6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54"/>
          <p:cNvGraphicFramePr/>
          <p:nvPr/>
        </p:nvGraphicFramePr>
        <p:xfrm>
          <a:off x="1990925" y="12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{6FB0A6FE-512C-4CA7-ABF7-603081F2F9C7}</a:tableStyleId>
              </a:tblPr>
              <a:tblGrid>
                <a:gridCol w="4893375"/>
                <a:gridCol w="1659550"/>
              </a:tblGrid>
              <a:tr h="4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Top 10 Overall Features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Traction Control: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Rear Visibility System: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	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0.0674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Semi Automatic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Headlamp Beam Switching: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Cab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Crew/SuperCrew/CrewMax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ESC: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Class: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Pickup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Fuel Type Primary: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Diesel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Engine Cylinders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Vehicle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Truck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Daytime Running Light: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55"/>
          <p:cNvGraphicFramePr/>
          <p:nvPr/>
        </p:nvGraphicFramePr>
        <p:xfrm>
          <a:off x="1903900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{6FB0A6FE-512C-4CA7-ABF7-603081F2F9C7}</a:tableStyleId>
              </a:tblPr>
              <a:tblGrid>
                <a:gridCol w="1334050"/>
                <a:gridCol w="1334050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Makes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0.003383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0.002809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Land Rover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0.002344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Mercedes-Benz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Google Shape;362;p55"/>
          <p:cNvGraphicFramePr/>
          <p:nvPr/>
        </p:nvGraphicFramePr>
        <p:xfrm>
          <a:off x="4864125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{6FB0A6FE-512C-4CA7-ABF7-603081F2F9C7}</a:tableStyleId>
              </a:tblPr>
              <a:tblGrid>
                <a:gridCol w="1501825"/>
                <a:gridCol w="1501825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Models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 911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0.005904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 Wrangler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0.004085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Acura TLX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0.003151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GMC Sierra HD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0.002492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Cadillac XT6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0.002194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Porsche 911</a:t>
            </a:r>
            <a:endParaRPr sz="2800"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132075" y="1476225"/>
            <a:ext cx="21180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Infiniti G35 $30,700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Porsche 911 $83,400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50" y="190550"/>
            <a:ext cx="6296451" cy="39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00" y="4234475"/>
            <a:ext cx="4191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2007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Jeep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Wrangler</a:t>
            </a:r>
            <a:endParaRPr sz="2800"/>
          </a:p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132075" y="1476225"/>
            <a:ext cx="23619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Wrangler: $22,530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Pathfinder: $27,000</a:t>
            </a:r>
            <a:endParaRPr/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25" y="136175"/>
            <a:ext cx="6303650" cy="3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" y="2874250"/>
            <a:ext cx="2929150" cy="2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62125" y="1476225"/>
            <a:ext cx="27717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Accord EX-L: $28,400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TLX: $31,450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00" y="121325"/>
            <a:ext cx="5991925" cy="37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13" y="3902000"/>
            <a:ext cx="27717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132075" y="1476225"/>
            <a:ext cx="2361900" cy="19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TLX: $35,320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RLX: $48,450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3" name="Google Shape;3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16" y="183475"/>
            <a:ext cx="5563634" cy="347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55525"/>
            <a:ext cx="32575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2016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Accord EX-L: $30,740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$42,600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RLX: $54,450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450" y="53150"/>
            <a:ext cx="6003750" cy="3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950" y="3972075"/>
            <a:ext cx="33242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2018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$33,000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ILX: $28,100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Clarity: $33,400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66925"/>
            <a:ext cx="6079325" cy="3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75" y="4042000"/>
            <a:ext cx="52006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60325" y="854675"/>
            <a:ext cx="31719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Verifies Car Features: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Make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Model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Year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VehicleType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BodyClass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DisplacementCC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140258"/>
            <a:ext cx="3575425" cy="12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970275" y="170925"/>
            <a:ext cx="4685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 ID: </a:t>
            </a: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Removes Duplicates, avoiding skewed predictions/further class imbalance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50" y="2850200"/>
            <a:ext cx="3347850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00" y="1711158"/>
            <a:ext cx="5232450" cy="298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	</a:t>
            </a:r>
            <a:endParaRPr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147800" y="1293275"/>
            <a:ext cx="8934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Cleaning: Series/Trim: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can be used to obtain new features by…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Scraping: Edmunds, KBB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MSRP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Fuel Economy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Horsepower &amp; Torque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Towing Capacity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Safety/Luxury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NHTSA API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Crash Ratings, Recalls, Investigations, Complaints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CI/CD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Pipeline: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Spam Detection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Automated Data Manipulation: Cleaning up VIN Output, Imputing Missing Values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arenR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195513"/>
            <a:ext cx="8910900" cy="4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130250" y="102600"/>
            <a:ext cx="3013800" cy="4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DisplacementCC: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Info for imputations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BodyCabType: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Missing were Non-Pickup Trucks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Doors: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with BodyCabType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DriveType: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based on Model &amp; DisplacementCC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Turbo: N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TransmissionSpeeds: 6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TransmissionStyle: Automatic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3830425"/>
            <a:ext cx="54621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/>
              <a:t>VIN </a:t>
            </a:r>
            <a:r>
              <a:rPr lang="en" sz="3750"/>
              <a:t>Imputations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6104326" cy="3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0" y="3264775"/>
            <a:ext cx="33813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07700"/>
            <a:ext cx="3136147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13" y="3207613"/>
            <a:ext cx="3533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000" y="3316163"/>
            <a:ext cx="990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122" y="152400"/>
            <a:ext cx="3701479" cy="253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9974" cy="3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